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51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0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738360" y="0"/>
            <a:ext cx="2450592" cy="6858000"/>
          </a:xfrm>
          <a:prstGeom prst="rect">
            <a:avLst/>
          </a:prstGeom>
          <a:solidFill>
            <a:srgbClr val="BED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0698480" y="0"/>
            <a:ext cx="1490472" cy="6858000"/>
          </a:xfrm>
          <a:prstGeom prst="rect">
            <a:avLst/>
          </a:prstGeom>
          <a:solidFill>
            <a:srgbClr val="CB9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822960"/>
            <a:ext cx="7406640" cy="2923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lang="en-US" sz="1300" b="1" smtClean="0">
                <a:solidFill>
                  <a:srgbClr val="BED676"/>
                </a:solidFill>
                <a:latin typeface="Aptos"/>
              </a:rPr>
              <a:t>KITAB </a:t>
            </a:r>
            <a:r>
              <a:rPr sz="1300" b="1" smtClean="0">
                <a:solidFill>
                  <a:srgbClr val="BED676"/>
                </a:solidFill>
                <a:latin typeface="Aptos"/>
              </a:rPr>
              <a:t>BUSINESS </a:t>
            </a:r>
            <a:r>
              <a:rPr sz="1300" b="1">
                <a:solidFill>
                  <a:srgbClr val="BED676"/>
                </a:solidFill>
                <a:latin typeface="Aptos"/>
              </a:rPr>
              <a:t>&amp; INVESTMENT PROPOSAL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508760"/>
            <a:ext cx="7498079" cy="1463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3100" b="1">
                <a:solidFill>
                  <a:srgbClr val="FFFFFF"/>
                </a:solidFill>
                <a:latin typeface="Aptos"/>
              </a:rPr>
              <a:t>30-Hectare Cassava Farm
&amp; Semi-Automated Processing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337560"/>
            <a:ext cx="704088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>
                <a:solidFill>
                  <a:srgbClr val="E1EBE2"/>
                </a:solidFill>
                <a:latin typeface="Aptos"/>
              </a:rPr>
              <a:t>Taraba State production • Lagos State processing, packaging &amp; distribution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166360"/>
            <a:ext cx="704088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>
                <a:solidFill>
                  <a:srgbClr val="FFFFFF"/>
                </a:solidFill>
                <a:latin typeface="Aptos"/>
              </a:rPr>
              <a:t>Prepared for investor / strategic partner consideration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806440"/>
            <a:ext cx="70408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0">
                <a:solidFill>
                  <a:srgbClr val="BED676"/>
                </a:solidFill>
                <a:latin typeface="Aptos"/>
              </a:rPr>
              <a:t>October 2026  |  Confidential discussion draft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1">
                <a:solidFill>
                  <a:srgbClr val="16302A"/>
                </a:solidFill>
                <a:latin typeface="Aptos"/>
              </a:rP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786384"/>
            <a:ext cx="106984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900" b="1">
                <a:solidFill>
                  <a:srgbClr val="2D7049"/>
                </a:solidFill>
                <a:latin typeface="Aptos"/>
              </a:rPr>
              <a:t>THE INVESTMENT OPPORTUNITY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115568"/>
            <a:ext cx="777240" cy="50292"/>
          </a:xfrm>
          <a:prstGeom prst="rect">
            <a:avLst/>
          </a:prstGeom>
          <a:solidFill>
            <a:srgbClr val="BED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114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0">
                <a:solidFill>
                  <a:srgbClr val="646E68"/>
                </a:solidFill>
                <a:latin typeface="Aptos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1069848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>
                <a:solidFill>
                  <a:srgbClr val="16302A"/>
                </a:solidFill>
                <a:latin typeface="Aptos"/>
              </a:rPr>
              <a:t>Build an integrated cassava value chain: cultivate in Taraba, convert roots into market-ready products, and distribute through Lagos.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331720"/>
            <a:ext cx="260604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2331720"/>
            <a:ext cx="73152" cy="141732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2496312"/>
            <a:ext cx="224028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30 hectares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898648"/>
            <a:ext cx="224028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Commercial cassava cultivation with staggered planting and harvest.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0" y="2331720"/>
            <a:ext cx="260604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474720" y="2331720"/>
            <a:ext cx="73152" cy="1417320"/>
          </a:xfrm>
          <a:prstGeom prst="rect">
            <a:avLst/>
          </a:prstGeom>
          <a:solidFill>
            <a:srgbClr val="CB9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75887" y="2496312"/>
            <a:ext cx="224028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Semi-automated line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75887" y="2898648"/>
            <a:ext cx="224028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Mechanised washing, peeling, grating, pressing, frying/drying and packing.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2331720"/>
            <a:ext cx="260604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263640" y="2331720"/>
            <a:ext cx="73152" cy="141732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64807" y="2496312"/>
            <a:ext cx="224028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Multiple products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4807" y="2898648"/>
            <a:ext cx="224028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Garri, high-quality cassava flour (HQCF), and selected fresh-root / chip sales.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052560" y="2331720"/>
            <a:ext cx="24231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052560" y="2331720"/>
            <a:ext cx="73152" cy="1417320"/>
          </a:xfrm>
          <a:prstGeom prst="rect">
            <a:avLst/>
          </a:prstGeom>
          <a:solidFill>
            <a:srgbClr val="CB9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253728" y="2496312"/>
            <a:ext cx="205740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Scale by demand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53728" y="2898648"/>
            <a:ext cx="205740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Start with a right-sized line and expand when supply and contracts are proven.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4251960"/>
            <a:ext cx="1060704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>
                <a:solidFill>
                  <a:srgbClr val="2A302D"/>
                </a:solidFill>
                <a:latin typeface="Aptos"/>
              </a:rPr>
              <a:t>Investment thesis: combine farm-level supply control with value addition, consistent quality, branded packaging and dependable route-to-market.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5669280"/>
            <a:ext cx="10698480" cy="49244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lang="en-US" sz="1300" b="1" dirty="0" smtClean="0">
                <a:solidFill>
                  <a:srgbClr val="2D7049"/>
                </a:solidFill>
                <a:latin typeface="Aptos"/>
              </a:rPr>
              <a:t>We will </a:t>
            </a:r>
            <a:r>
              <a:rPr sz="1300" b="1" dirty="0" smtClean="0">
                <a:solidFill>
                  <a:srgbClr val="2D7049"/>
                </a:solidFill>
                <a:latin typeface="Aptos"/>
              </a:rPr>
              <a:t>avoid </a:t>
            </a:r>
            <a:r>
              <a:rPr sz="1300" b="1" dirty="0">
                <a:solidFill>
                  <a:srgbClr val="2D7049"/>
                </a:solidFill>
                <a:latin typeface="Aptos"/>
              </a:rPr>
              <a:t>routinely transporting fresh roots all the way from </a:t>
            </a:r>
            <a:r>
              <a:rPr sz="1300" b="1" dirty="0" err="1">
                <a:solidFill>
                  <a:srgbClr val="2D7049"/>
                </a:solidFill>
                <a:latin typeface="Aptos"/>
              </a:rPr>
              <a:t>Taraba</a:t>
            </a:r>
            <a:r>
              <a:rPr sz="1300" b="1" dirty="0">
                <a:solidFill>
                  <a:srgbClr val="2D7049"/>
                </a:solidFill>
                <a:latin typeface="Aptos"/>
              </a:rPr>
              <a:t> to Lagos. Cassava deteriorates quickly after harvest; compare local primary processing with transporting dried/semi-processed material.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1">
                <a:solidFill>
                  <a:srgbClr val="16302A"/>
                </a:solidFill>
                <a:latin typeface="Aptos"/>
              </a:rPr>
              <a:t>Project objectives &amp; scope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786384"/>
            <a:ext cx="106984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900" b="1">
                <a:solidFill>
                  <a:srgbClr val="2D7049"/>
                </a:solidFill>
                <a:latin typeface="Aptos"/>
              </a:rPr>
              <a:t>WHAT THE INVESTMENT WILL ESTABLISH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115568"/>
            <a:ext cx="777240" cy="50292"/>
          </a:xfrm>
          <a:prstGeom prst="rect">
            <a:avLst/>
          </a:prstGeom>
          <a:solidFill>
            <a:srgbClr val="BED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114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0">
                <a:solidFill>
                  <a:srgbClr val="646E68"/>
                </a:solidFill>
                <a:latin typeface="Aptos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5212080" cy="4480560"/>
          </a:xfrm>
          <a:prstGeom prst="rect">
            <a:avLst/>
          </a:prstGeom>
          <a:noFill/>
        </p:spPr>
        <p:txBody>
          <a:bodyPr wrap="square" lIns="73152" rIns="45720" bIns="18288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A302D"/>
                </a:solidFill>
                <a:latin typeface="Aptos"/>
              </a:defRPr>
            </a:pPr>
            <a:r>
              <a:t>Develop and manage 30 hectares of cassava farmland in Taraba State.</a:t>
            </a:r>
          </a:p>
          <a:p>
            <a:pPr>
              <a:spcAft>
                <a:spcPts val="1000"/>
              </a:spcAft>
              <a:defRPr sz="1600">
                <a:solidFill>
                  <a:srgbClr val="2A302D"/>
                </a:solidFill>
                <a:latin typeface="Aptos"/>
              </a:defRPr>
            </a:pPr>
            <a:r>
              <a:t>Secure improved planting material, inputs, field labour and extension support.</a:t>
            </a:r>
          </a:p>
          <a:p>
            <a:pPr>
              <a:spcAft>
                <a:spcPts val="1000"/>
              </a:spcAft>
              <a:defRPr sz="1600">
                <a:solidFill>
                  <a:srgbClr val="2A302D"/>
                </a:solidFill>
                <a:latin typeface="Aptos"/>
              </a:defRPr>
            </a:pPr>
            <a:r>
              <a:t>Create a semi-automated processing and packaging operation in Lagos State.</a:t>
            </a:r>
          </a:p>
          <a:p>
            <a:pPr>
              <a:spcAft>
                <a:spcPts val="1000"/>
              </a:spcAft>
              <a:defRPr sz="1600">
                <a:solidFill>
                  <a:srgbClr val="2A302D"/>
                </a:solidFill>
                <a:latin typeface="Aptos"/>
              </a:defRPr>
            </a:pPr>
            <a:r>
              <a:t>Supply quality-assured products to wholesalers, retailers, food businesses and institutional buyers.</a:t>
            </a:r>
          </a:p>
          <a:p>
            <a:pPr>
              <a:spcAft>
                <a:spcPts val="1000"/>
              </a:spcAft>
              <a:defRPr sz="1600">
                <a:solidFill>
                  <a:srgbClr val="2A302D"/>
                </a:solidFill>
                <a:latin typeface="Aptos"/>
              </a:defRPr>
            </a:pPr>
            <a:r>
              <a:t>Generate farm and factory employment while building a scalable local agro-processing brand.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1508760"/>
            <a:ext cx="466344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0" y="1508760"/>
            <a:ext cx="73152" cy="109728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01968" y="1673351"/>
            <a:ext cx="4297679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Farm location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1968" y="2075688"/>
            <a:ext cx="4297679" cy="4114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Taraba State — final site to be selected after soil, water, access and land-tenure checks.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2834640"/>
            <a:ext cx="466344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400800" y="2834640"/>
            <a:ext cx="73152" cy="1097280"/>
          </a:xfrm>
          <a:prstGeom prst="rect">
            <a:avLst/>
          </a:prstGeom>
          <a:solidFill>
            <a:srgbClr val="CB9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01968" y="2999232"/>
            <a:ext cx="4297679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Processing location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01968" y="3401568"/>
            <a:ext cx="4297679" cy="4114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Lagos State — select a site with reliable logistics, power, water, drainage and food-grade zoning.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0" y="4160520"/>
            <a:ext cx="466344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0" y="4160520"/>
            <a:ext cx="73152" cy="109728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01968" y="4325112"/>
            <a:ext cx="4297679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Operating model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01968" y="4727448"/>
            <a:ext cx="4297679" cy="4114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Farm production + contracted outgrowers / third-party roots to keep the factory supplied beyond own-farm harvests.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1">
                <a:solidFill>
                  <a:srgbClr val="16302A"/>
                </a:solidFill>
                <a:latin typeface="Aptos"/>
              </a:rPr>
              <a:t>Products &amp; target customers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786384"/>
            <a:ext cx="106984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900" b="1">
                <a:solidFill>
                  <a:srgbClr val="2D7049"/>
                </a:solidFill>
                <a:latin typeface="Aptos"/>
              </a:rPr>
              <a:t>REVENUE FROM VALUE ADDITION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115568"/>
            <a:ext cx="777240" cy="50292"/>
          </a:xfrm>
          <a:prstGeom prst="rect">
            <a:avLst/>
          </a:prstGeom>
          <a:solidFill>
            <a:srgbClr val="BED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114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0">
                <a:solidFill>
                  <a:srgbClr val="646E68"/>
                </a:solidFill>
                <a:latin typeface="Aptos"/>
              </a:rP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73152" cy="182880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1627632"/>
            <a:ext cx="315468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Garri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2029968"/>
            <a:ext cx="3154680" cy="11430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Core mass-market product. Sell in bulk and branded packs to open markets, supermarkets and distributors.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46304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43400" y="1463040"/>
            <a:ext cx="73152" cy="1828800"/>
          </a:xfrm>
          <a:prstGeom prst="rect">
            <a:avLst/>
          </a:prstGeom>
          <a:solidFill>
            <a:srgbClr val="CB9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44568" y="1627632"/>
            <a:ext cx="315468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High-quality cassava flour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2029968"/>
            <a:ext cx="3154680" cy="11430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Potential supply to bakeries, food manufacturers and institutional buyers, subject to product specification and quality controls.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55279" y="146304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955279" y="1463040"/>
            <a:ext cx="73152" cy="182880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156448" y="1627632"/>
            <a:ext cx="315468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Dried chips / other products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56448" y="2029968"/>
            <a:ext cx="3154680" cy="11430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Optional outlet for industrial buyers or when the product mix supports it. Validate buyer specifications before investment.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3840480"/>
            <a:ext cx="105156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>
                <a:solidFill>
                  <a:srgbClr val="16302A"/>
                </a:solidFill>
                <a:latin typeface="Aptos"/>
              </a:rPr>
              <a:t>Priority customer segments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4389120"/>
            <a:ext cx="4846320" cy="1463040"/>
          </a:xfrm>
          <a:prstGeom prst="rect">
            <a:avLst/>
          </a:prstGeom>
          <a:noFill/>
        </p:spPr>
        <p:txBody>
          <a:bodyPr wrap="square" lIns="73152" rIns="45720" bIns="18288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Wholesalers and market distributors</a:t>
            </a:r>
          </a:p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Retail shops and supermarkets</a:t>
            </a:r>
          </a:p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Food-service and catering businesses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0" y="4389120"/>
            <a:ext cx="4846320" cy="1463040"/>
          </a:xfrm>
          <a:prstGeom prst="rect">
            <a:avLst/>
          </a:prstGeom>
          <a:noFill/>
        </p:spPr>
        <p:txBody>
          <a:bodyPr wrap="square" lIns="73152" rIns="45720" bIns="18288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Bakeries and food processors</a:t>
            </a:r>
          </a:p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Schools, caterers and institutions</a:t>
            </a:r>
          </a:p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Private-label / bulk buyers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6126480"/>
            <a:ext cx="106070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>
                <a:solidFill>
                  <a:srgbClr val="646E68"/>
                </a:solidFill>
                <a:latin typeface="Aptos"/>
              </a:rPr>
              <a:t>Recommendation: launch with one anchor product (likely garri), then add HQCF only after confirming demand, standards and processing economics.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1">
                <a:solidFill>
                  <a:srgbClr val="16302A"/>
                </a:solidFill>
                <a:latin typeface="Aptos"/>
              </a:rPr>
              <a:t>Farm production plan — 30 hectares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786384"/>
            <a:ext cx="106984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900" b="1">
                <a:solidFill>
                  <a:srgbClr val="2D7049"/>
                </a:solidFill>
                <a:latin typeface="Aptos"/>
              </a:rPr>
              <a:t>TARABA STATE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115568"/>
            <a:ext cx="777240" cy="50292"/>
          </a:xfrm>
          <a:prstGeom prst="rect">
            <a:avLst/>
          </a:prstGeom>
          <a:solidFill>
            <a:srgbClr val="BED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114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0">
                <a:solidFill>
                  <a:srgbClr val="646E68"/>
                </a:solidFill>
                <a:latin typeface="Aptos"/>
              </a:rPr>
              <a:t>05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1417320"/>
          <a:ext cx="10744200" cy="214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5486400"/>
                <a:gridCol w="3429000"/>
              </a:tblGrid>
              <a:tr h="429768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Workstream</a:t>
                      </a:r>
                    </a:p>
                  </a:txBody>
                  <a:tcPr anchor="ctr">
                    <a:solidFill>
                      <a:srgbClr val="1630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Plan / requirement</a:t>
                      </a:r>
                    </a:p>
                  </a:txBody>
                  <a:tcPr anchor="ctr">
                    <a:solidFill>
                      <a:srgbClr val="1630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Control point</a:t>
                      </a:r>
                    </a:p>
                  </a:txBody>
                  <a:tcPr anchor="ctr">
                    <a:solidFill>
                      <a:srgbClr val="16302A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Land &amp; site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30 ha with documented tenure, access road, drainage and water plan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Legal due diligence; soil test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Planting material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Improved, disease-free cassava stems suited to local conditions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Variety selection with agronomist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Field operations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Land clearing/preparation, ridging, planting, weeding, fertiliser/soil amendments and pest monitoring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Input calendar and field records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Harvest plan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Stagger planting blocks to spread labour and avoid one large harvest peak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Harvest-to-processing schedule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2960" y="3886200"/>
            <a:ext cx="49377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>
                <a:solidFill>
                  <a:srgbClr val="16302A"/>
                </a:solidFill>
                <a:latin typeface="Aptos"/>
              </a:rPr>
              <a:t>Planning yield assumption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389120"/>
            <a:ext cx="493776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2A302D"/>
                </a:solidFill>
                <a:latin typeface="Aptos"/>
              </a:rPr>
              <a:t>20–30 tonnes of fresh roots per hectare as a preliminary modelling range — not a guaranteed Taraba yield.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0" y="3886200"/>
            <a:ext cx="48463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>
                <a:solidFill>
                  <a:srgbClr val="16302A"/>
                </a:solidFill>
                <a:latin typeface="Aptos"/>
              </a:rPr>
              <a:t>Illustrative farm output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0" y="4389120"/>
            <a:ext cx="484632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2A302D"/>
                </a:solidFill>
                <a:latin typeface="Aptos"/>
              </a:rPr>
              <a:t>600–900 tonnes of fresh roots per full harvested cycle from 30 ha, subject to variety, rainfall, soil, agronomy and losses.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669280"/>
            <a:ext cx="103327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>
                <a:solidFill>
                  <a:srgbClr val="2D7049"/>
                </a:solidFill>
                <a:latin typeface="Aptos"/>
              </a:rPr>
              <a:t>Before final approval: conduct a site visit, soil test, confirm water/access, validate local yields and build a month-by-month crop calendar.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1">
                <a:solidFill>
                  <a:srgbClr val="16302A"/>
                </a:solidFill>
                <a:latin typeface="Aptos"/>
              </a:rPr>
              <a:t>Processing concept &amp; equipment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786384"/>
            <a:ext cx="106984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900" b="1">
                <a:solidFill>
                  <a:srgbClr val="2D7049"/>
                </a:solidFill>
                <a:latin typeface="Aptos"/>
              </a:rPr>
              <a:t>SEMI-AUTOMATED LINE IN LAGOS STATE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115568"/>
            <a:ext cx="777240" cy="50292"/>
          </a:xfrm>
          <a:prstGeom prst="rect">
            <a:avLst/>
          </a:prstGeom>
          <a:solidFill>
            <a:srgbClr val="BED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114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0">
                <a:solidFill>
                  <a:srgbClr val="646E68"/>
                </a:solidFill>
                <a:latin typeface="Aptos"/>
              </a:rP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71600"/>
            <a:ext cx="106070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>
                <a:solidFill>
                  <a:srgbClr val="16302A"/>
                </a:solidFill>
                <a:latin typeface="Aptos"/>
              </a:rPr>
              <a:t>Proposed workflow (final configuration depends on chosen product mix and throughput)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057400"/>
            <a:ext cx="25146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2057400"/>
            <a:ext cx="73152" cy="96012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2221992"/>
            <a:ext cx="21488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624328"/>
            <a:ext cx="21488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Receiving &amp; weighing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47872" y="2057400"/>
            <a:ext cx="25146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547872" y="2057400"/>
            <a:ext cx="73152" cy="96012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749039" y="2221992"/>
            <a:ext cx="21488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49039" y="2624328"/>
            <a:ext cx="21488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Washing / peeling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64224" y="2057400"/>
            <a:ext cx="25146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364224" y="2057400"/>
            <a:ext cx="73152" cy="96012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65392" y="2221992"/>
            <a:ext cx="21488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65392" y="2624328"/>
            <a:ext cx="21488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Grating / milling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80576" y="2057400"/>
            <a:ext cx="25146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180576" y="2057400"/>
            <a:ext cx="73152" cy="96012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381744" y="2221992"/>
            <a:ext cx="21488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81744" y="2624328"/>
            <a:ext cx="21488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Pressing / dewatering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" y="3383280"/>
            <a:ext cx="25146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31520" y="3383280"/>
            <a:ext cx="73152" cy="960120"/>
          </a:xfrm>
          <a:prstGeom prst="rect">
            <a:avLst/>
          </a:prstGeom>
          <a:solidFill>
            <a:srgbClr val="CB9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32688" y="3547872"/>
            <a:ext cx="21488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05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8" y="3950208"/>
            <a:ext cx="21488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Fermentation or drying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547872" y="3383280"/>
            <a:ext cx="25146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3547872" y="3383280"/>
            <a:ext cx="73152" cy="960120"/>
          </a:xfrm>
          <a:prstGeom prst="rect">
            <a:avLst/>
          </a:prstGeom>
          <a:solidFill>
            <a:srgbClr val="CB9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749039" y="3547872"/>
            <a:ext cx="21488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06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49039" y="3950208"/>
            <a:ext cx="21488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Frying / finishing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64224" y="3383280"/>
            <a:ext cx="25146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364224" y="3383280"/>
            <a:ext cx="73152" cy="960120"/>
          </a:xfrm>
          <a:prstGeom prst="rect">
            <a:avLst/>
          </a:prstGeom>
          <a:solidFill>
            <a:srgbClr val="CB9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565392" y="3547872"/>
            <a:ext cx="21488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07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65392" y="3950208"/>
            <a:ext cx="21488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Sieving / cooling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180576" y="3383280"/>
            <a:ext cx="25146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9180576" y="3383280"/>
            <a:ext cx="73152" cy="960120"/>
          </a:xfrm>
          <a:prstGeom prst="rect">
            <a:avLst/>
          </a:prstGeom>
          <a:solidFill>
            <a:srgbClr val="CB9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381744" y="3547872"/>
            <a:ext cx="21488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08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81744" y="3950208"/>
            <a:ext cx="21488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Weighing &amp; packing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2960" y="5074920"/>
            <a:ext cx="10515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Supporting infrastructure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2960" y="5486400"/>
            <a:ext cx="105156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>
                <a:solidFill>
                  <a:srgbClr val="2A302D"/>
                </a:solidFill>
                <a:latin typeface="Aptos"/>
              </a:rPr>
              <a:t>Food-grade washable floors • clean water and wastewater handling • backup power • fire and machine safety • storage • quality testing • pest control • traceability and packaging materials.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1">
                <a:solidFill>
                  <a:srgbClr val="16302A"/>
                </a:solidFill>
                <a:latin typeface="Aptos"/>
              </a:rPr>
              <a:t>Critical logistics choice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786384"/>
            <a:ext cx="106984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900" b="1">
                <a:solidFill>
                  <a:srgbClr val="2D7049"/>
                </a:solidFill>
                <a:latin typeface="Aptos"/>
              </a:rPr>
              <a:t>TARABA FARM ↔ LAGOS PROCESSING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115568"/>
            <a:ext cx="777240" cy="50292"/>
          </a:xfrm>
          <a:prstGeom prst="rect">
            <a:avLst/>
          </a:prstGeom>
          <a:solidFill>
            <a:srgbClr val="BED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114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0">
                <a:solidFill>
                  <a:srgbClr val="646E68"/>
                </a:solidFill>
                <a:latin typeface="Aptos"/>
              </a:rP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08760"/>
            <a:ext cx="516636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73152" cy="1965960"/>
          </a:xfrm>
          <a:prstGeom prst="rect">
            <a:avLst/>
          </a:prstGeom>
          <a:solidFill>
            <a:srgbClr val="CB9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1673351"/>
            <a:ext cx="480060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Option A — ship fresh roots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2075688"/>
            <a:ext cx="4800600" cy="12801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Advantages: simple product flow. Risks: long-haul cost, rapid post-harvest deterioration, weight/volume and delivery timing. Not recommended without validated transit trials and a reliable harvest-to-processing chain.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508760"/>
            <a:ext cx="516636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508760"/>
            <a:ext cx="73152" cy="196596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673351"/>
            <a:ext cx="480060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Option B — primary processing near farm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800600" cy="12801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Wash / chip / dry or process roots in Taraba, then transport a more stable intermediate to Lagos for finishing, packaging and distribution. Requires additional site/equipment planning but can reduce spoilage risk.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977639"/>
            <a:ext cx="1051560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>
                <a:solidFill>
                  <a:srgbClr val="16302A"/>
                </a:solidFill>
                <a:latin typeface="Aptos"/>
              </a:rPr>
              <a:t>Recommended decision gate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526280"/>
            <a:ext cx="10058400" cy="1371600"/>
          </a:xfrm>
          <a:prstGeom prst="rect">
            <a:avLst/>
          </a:prstGeom>
          <a:noFill/>
        </p:spPr>
        <p:txBody>
          <a:bodyPr wrap="square" lIns="73152" rIns="45720" bIns="18288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Obtain logistics quotations for fresh roots and dried/semi-processed material.</a:t>
            </a:r>
          </a:p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Confirm product standards and whether final processing must occur in Lagos.</a:t>
            </a:r>
          </a:p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Pilot a small consignment and measure transit time, quality loss, cost per tonne and recovery.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6172200"/>
            <a:ext cx="105156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>
                <a:solidFill>
                  <a:srgbClr val="2D7049"/>
                </a:solidFill>
                <a:latin typeface="Aptos"/>
              </a:rPr>
              <a:t>The final business case should not assume that fresh cassava can be transported long-distance without measurable loss.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1">
                <a:solidFill>
                  <a:srgbClr val="16302A"/>
                </a:solidFill>
                <a:latin typeface="Aptos"/>
              </a:rPr>
              <a:t>Indicative investment budget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786384"/>
            <a:ext cx="106984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900" b="1">
                <a:solidFill>
                  <a:srgbClr val="2D7049"/>
                </a:solidFill>
                <a:latin typeface="Aptos"/>
              </a:rPr>
              <a:t>PRELIMINARY PLANNING RANGE — NGN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115568"/>
            <a:ext cx="777240" cy="50292"/>
          </a:xfrm>
          <a:prstGeom prst="rect">
            <a:avLst/>
          </a:prstGeom>
          <a:solidFill>
            <a:srgbClr val="BED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114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0">
                <a:solidFill>
                  <a:srgbClr val="646E68"/>
                </a:solidFill>
                <a:latin typeface="Aptos"/>
              </a:rPr>
              <a:t>08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1353312"/>
          <a:ext cx="1097280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057400"/>
                <a:gridCol w="6172200"/>
              </a:tblGrid>
              <a:tr h="411480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Budget item</a:t>
                      </a:r>
                    </a:p>
                  </a:txBody>
                  <a:tcPr anchor="ctr">
                    <a:solidFill>
                      <a:srgbClr val="1630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Indicative range</a:t>
                      </a:r>
                    </a:p>
                  </a:txBody>
                  <a:tcPr anchor="ctr">
                    <a:solidFill>
                      <a:srgbClr val="1630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Scope</a:t>
                      </a:r>
                    </a:p>
                  </a:txBody>
                  <a:tcPr anchor="ctr">
                    <a:solidFill>
                      <a:srgbClr val="16302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Farm development &amp; inputs (30 ha)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₦25m–₦45m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Land preparation, planting material, inputs, labour, agronomy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Farm tools &amp; light equipment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₦10m–₦20m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Sprayers, tools, pumps, scales, protective gear; tractors may be hired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Processing equipment line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₦80m–₦175m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Semi-automated equipment; confirm throughput and product mix with suppliers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Lagos facility fit-out &amp; utilities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₦25m–₦55m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Lease/deposit, food-grade fit-out, drainage, water, power and safety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Logistics &amp; handling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₦15m–₦30m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Transport arrangements, crates/bags, loading, storage and handling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Packaging, compliance &amp; commissioning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₦8m–₦18m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Branding, testing, training, installation and approvals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Working capital reserve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₦25m–₦45m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Labour, inputs, utilities, packaging, repairs and initial distribution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Subtotal before contingency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₦188m–₦388m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Range depends heavily on line size and site readiness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Contingency (10%)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₦19m–₦39m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Price movement and unforeseen site costs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Indicative total funding envelope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₦207m–₦427m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For feasibility discussion only; not a supplier quotation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1520" y="6080760"/>
            <a:ext cx="10789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1">
                <a:solidFill>
                  <a:srgbClr val="646E68"/>
                </a:solidFill>
                <a:latin typeface="Aptos"/>
              </a:rPr>
              <a:t>Budget must be replaced by supplier quotations, site-specific civil works, land terms and a detailed bill of quantities before investor commitment.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1">
                <a:solidFill>
                  <a:srgbClr val="16302A"/>
                </a:solidFill>
                <a:latin typeface="Aptos"/>
              </a:rPr>
              <a:t>Illustrative operating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786384"/>
            <a:ext cx="106984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900" b="1">
                <a:solidFill>
                  <a:srgbClr val="2D7049"/>
                </a:solidFill>
                <a:latin typeface="Aptos"/>
              </a:rPr>
              <a:t>VOLUMES MUST MATCH THE CHOSEN PROCESSING 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115568"/>
            <a:ext cx="777240" cy="50292"/>
          </a:xfrm>
          <a:prstGeom prst="rect">
            <a:avLst/>
          </a:prstGeom>
          <a:solidFill>
            <a:srgbClr val="BED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114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0">
                <a:solidFill>
                  <a:srgbClr val="646E68"/>
                </a:solidFill>
                <a:latin typeface="Aptos"/>
              </a:rPr>
              <a:t>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342900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417320"/>
            <a:ext cx="73152" cy="137160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1581912"/>
            <a:ext cx="30632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Farm supply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1984248"/>
            <a:ext cx="306324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600–900 t fresh roots / crop cycle from own 30 ha under the preliminary yield assumption.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417320"/>
            <a:ext cx="342900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89120" y="1417320"/>
            <a:ext cx="73152" cy="1371600"/>
          </a:xfrm>
          <a:prstGeom prst="rect">
            <a:avLst/>
          </a:prstGeom>
          <a:solidFill>
            <a:srgbClr val="CB9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90288" y="1581912"/>
            <a:ext cx="30632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Factory throughput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0288" y="1984248"/>
            <a:ext cx="306324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Select line after confirming daily capacity, operating days, conversion yield and external root supply.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417320"/>
            <a:ext cx="342900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46720" y="1417320"/>
            <a:ext cx="73152" cy="137160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47888" y="1581912"/>
            <a:ext cx="30632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Revenue drivers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7888" y="1984248"/>
            <a:ext cx="306324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Product mix, sale price, recovery rate, utilisation, packaging, transport and buyer terms.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3246120"/>
            <a:ext cx="105156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>
                <a:solidFill>
                  <a:srgbClr val="16302A"/>
                </a:solidFill>
                <a:latin typeface="Aptos"/>
              </a:rPr>
              <a:t>Model the business in three cases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777240" y="3749039"/>
          <a:ext cx="10607039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5029200"/>
                <a:gridCol w="3749039"/>
              </a:tblGrid>
              <a:tr h="40005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Scenario</a:t>
                      </a:r>
                    </a:p>
                  </a:txBody>
                  <a:tcPr anchor="ctr">
                    <a:solidFill>
                      <a:srgbClr val="1630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Assumption</a:t>
                      </a:r>
                    </a:p>
                  </a:txBody>
                  <a:tcPr anchor="ctr">
                    <a:solidFill>
                      <a:srgbClr val="1630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Purpose</a:t>
                      </a:r>
                    </a:p>
                  </a:txBody>
                  <a:tcPr anchor="ctr">
                    <a:solidFill>
                      <a:srgbClr val="16302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Conservative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Lower yields, lower utilisation, higher logistics cost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Tests downside and working-capital needs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Base case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Validated yield, confirmed equipment capacity and buyer prices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Primary funding case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Upside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Better utilisation, lower losses, stronger product mix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Shows potential, not a promise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1">
                <a:solidFill>
                  <a:srgbClr val="16302A"/>
                </a:solidFill>
                <a:latin typeface="Aptos"/>
              </a:rPr>
              <a:t>Revenue model &amp; commercial strategy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786384"/>
            <a:ext cx="106984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900" b="1">
                <a:solidFill>
                  <a:srgbClr val="2D7049"/>
                </a:solidFill>
                <a:latin typeface="Aptos"/>
              </a:rPr>
              <a:t>BUILD SALES BEFORE SCALING PRODUCTION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115568"/>
            <a:ext cx="777240" cy="50292"/>
          </a:xfrm>
          <a:prstGeom prst="rect">
            <a:avLst/>
          </a:prstGeom>
          <a:solidFill>
            <a:srgbClr val="BED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114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0">
                <a:solidFill>
                  <a:srgbClr val="646E68"/>
                </a:solidFill>
                <a:latin typeface="Aptos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5120640" cy="4389120"/>
          </a:xfrm>
          <a:prstGeom prst="rect">
            <a:avLst/>
          </a:prstGeom>
          <a:noFill/>
        </p:spPr>
        <p:txBody>
          <a:bodyPr wrap="square" lIns="73152" rIns="45720" bIns="18288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A302D"/>
                </a:solidFill>
                <a:latin typeface="Aptos"/>
              </a:defRPr>
            </a:pPr>
            <a:r>
              <a:t>Secure letters of intent or trial orders from wholesalers and food businesses.</a:t>
            </a:r>
          </a:p>
          <a:p>
            <a:pPr>
              <a:spcAft>
                <a:spcPts val="1000"/>
              </a:spcAft>
              <a:defRPr sz="1500">
                <a:solidFill>
                  <a:srgbClr val="2A302D"/>
                </a:solidFill>
                <a:latin typeface="Aptos"/>
              </a:defRPr>
            </a:pPr>
            <a:r>
              <a:t>Offer bulk bags for distributors and smaller branded packs for retail channels.</a:t>
            </a:r>
          </a:p>
          <a:p>
            <a:pPr>
              <a:spcAft>
                <a:spcPts val="1000"/>
              </a:spcAft>
              <a:defRPr sz="1500">
                <a:solidFill>
                  <a:srgbClr val="2A302D"/>
                </a:solidFill>
                <a:latin typeface="Aptos"/>
              </a:defRPr>
            </a:pPr>
            <a:r>
              <a:t>Use a clear product specification: moisture, granule size, cleanliness, packaging weight and shelf life.</a:t>
            </a:r>
          </a:p>
          <a:p>
            <a:pPr>
              <a:spcAft>
                <a:spcPts val="1000"/>
              </a:spcAft>
              <a:defRPr sz="1500">
                <a:solidFill>
                  <a:srgbClr val="2A302D"/>
                </a:solidFill>
                <a:latin typeface="Aptos"/>
              </a:defRPr>
            </a:pPr>
            <a:r>
              <a:t>Negotiate repeat purchase agreements and delivery schedules.</a:t>
            </a:r>
          </a:p>
          <a:p>
            <a:pPr>
              <a:spcAft>
                <a:spcPts val="1000"/>
              </a:spcAft>
              <a:defRPr sz="1500">
                <a:solidFill>
                  <a:srgbClr val="2A302D"/>
                </a:solidFill>
                <a:latin typeface="Aptos"/>
              </a:defRPr>
            </a:pPr>
            <a:r>
              <a:t>Track gross margin per product and per delivery route.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3640" y="1508760"/>
            <a:ext cx="47548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263640" y="1508760"/>
            <a:ext cx="73152" cy="114300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64807" y="1673351"/>
            <a:ext cx="438912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Route to market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64807" y="2075688"/>
            <a:ext cx="43891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Distributors • open-market wholesalers • retail stores • food-service buyers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2880360"/>
            <a:ext cx="47548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63640" y="2880360"/>
            <a:ext cx="73152" cy="1143000"/>
          </a:xfrm>
          <a:prstGeom prst="rect">
            <a:avLst/>
          </a:prstGeom>
          <a:solidFill>
            <a:srgbClr val="CB9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64807" y="3044952"/>
            <a:ext cx="438912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Brand promise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4807" y="3447288"/>
            <a:ext cx="43891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Consistent quality, hygienic processing, accurate weights and reliable supply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4251960"/>
            <a:ext cx="47548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263640" y="4251960"/>
            <a:ext cx="73152" cy="114300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64807" y="4416552"/>
            <a:ext cx="438912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Sales controls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4807" y="4818888"/>
            <a:ext cx="43891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Credit limits, deposits for new buyers, receivables follow-up and stock reconciliation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1">
                <a:solidFill>
                  <a:srgbClr val="16302A"/>
                </a:solidFill>
                <a:latin typeface="Aptos"/>
              </a:rPr>
              <a:t>Risk management &amp; safeguards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786384"/>
            <a:ext cx="106984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900" b="1">
                <a:solidFill>
                  <a:srgbClr val="2D7049"/>
                </a:solidFill>
                <a:latin typeface="Aptos"/>
              </a:rPr>
              <a:t>PROTECT QUALITY, CASH FLOW AND INVESTOR CAPITAL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115568"/>
            <a:ext cx="777240" cy="50292"/>
          </a:xfrm>
          <a:prstGeom prst="rect">
            <a:avLst/>
          </a:prstGeom>
          <a:solidFill>
            <a:srgbClr val="BED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114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0">
                <a:solidFill>
                  <a:srgbClr val="646E68"/>
                </a:solidFill>
                <a:latin typeface="Aptos"/>
              </a:rPr>
              <a:t>11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1371600"/>
          <a:ext cx="107442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3160"/>
                <a:gridCol w="2971800"/>
                <a:gridCol w="5349240"/>
              </a:tblGrid>
              <a:tr h="627017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Risk</a:t>
                      </a:r>
                    </a:p>
                  </a:txBody>
                  <a:tcPr anchor="ctr">
                    <a:solidFill>
                      <a:srgbClr val="1630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Potential impact</a:t>
                      </a:r>
                    </a:p>
                  </a:txBody>
                  <a:tcPr anchor="ctr">
                    <a:solidFill>
                      <a:srgbClr val="1630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Mitigation</a:t>
                      </a:r>
                    </a:p>
                  </a:txBody>
                  <a:tcPr anchor="ctr">
                    <a:solidFill>
                      <a:srgbClr val="16302A"/>
                    </a:solidFill>
                  </a:tcPr>
                </a:tc>
              </a:tr>
              <a:tr h="627017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Fresh-root deterioration / logistics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Loss of quality and margin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Compare local primary processing; pilot transit; schedule harvest and dispatch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27017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Yield and weather variability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Lower root supply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Soil testing, improved stems, staggered planting, agronomy and insurance review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</a:tr>
              <a:tr h="627017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Power and water interruptions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Downtime and quality issues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Backup power, water storage, preventive maintenance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27017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Price volatility / weak demand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Unsold stock or low margins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Pre-sell volumes, diversify buyers and products, review prices monthly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</a:tr>
              <a:tr h="627017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Food safety / compliance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Rejected batches or enforcement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Hygiene SOPs, traceability, testing, packaging controls and relevant approvals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2701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Working-capital pressure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Inability to buy inputs or pay suppliers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302D"/>
                          </a:solidFill>
                          <a:latin typeface="Aptos"/>
                        </a:defRPr>
                      </a:pPr>
                      <a:r>
                        <a:t>Cash-flow forecast, reserve, buyer deposits and controlled credit</a:t>
                      </a:r>
                    </a:p>
                  </a:txBody>
                  <a:tcPr anchor="ctr">
                    <a:solidFill>
                      <a:srgbClr val="EFF3EB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2960" y="5989320"/>
            <a:ext cx="104241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>
                <a:solidFill>
                  <a:srgbClr val="2D7049"/>
                </a:solidFill>
                <a:latin typeface="Aptos"/>
              </a:rPr>
              <a:t>Governance: separate farm and factory cost centres; monthly management accounts; stock, yield and waste reconciliation.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1">
                <a:solidFill>
                  <a:srgbClr val="16302A"/>
                </a:solidFill>
                <a:latin typeface="Aptos"/>
              </a:rPr>
              <a:t>Implementation 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786384"/>
            <a:ext cx="106984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900" b="1">
                <a:solidFill>
                  <a:srgbClr val="2D7049"/>
                </a:solidFill>
                <a:latin typeface="Aptos"/>
              </a:rPr>
              <a:t>INDICATIVE 9–12 MONTH ROLLOUT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115568"/>
            <a:ext cx="777240" cy="50292"/>
          </a:xfrm>
          <a:prstGeom prst="rect">
            <a:avLst/>
          </a:prstGeom>
          <a:solidFill>
            <a:srgbClr val="BED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114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0">
                <a:solidFill>
                  <a:srgbClr val="646E68"/>
                </a:solidFill>
                <a:latin typeface="Aptos"/>
              </a:rPr>
              <a:t>12</a:t>
            </a:r>
          </a:p>
        </p:txBody>
      </p:sp>
      <p:sp>
        <p:nvSpPr>
          <p:cNvPr id="6" name="Oval 5"/>
          <p:cNvSpPr/>
          <p:nvPr/>
        </p:nvSpPr>
        <p:spPr>
          <a:xfrm>
            <a:off x="822960" y="1463040"/>
            <a:ext cx="320040" cy="320040"/>
          </a:xfrm>
          <a:prstGeom prst="ellipse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71600" y="1417320"/>
            <a:ext cx="24231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6302A"/>
                </a:solidFill>
                <a:latin typeface="Aptos"/>
              </a:rPr>
              <a:t>Phase 1 | Months 1–2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94760" y="1417320"/>
            <a:ext cx="713232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>
                <a:solidFill>
                  <a:srgbClr val="2A302D"/>
                </a:solidFill>
                <a:latin typeface="Aptos"/>
              </a:rPr>
              <a:t>Feasibility, site verification, land due diligence, soil testing, buyer interviews and logistics trials.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2377439"/>
            <a:ext cx="320040" cy="320040"/>
          </a:xfrm>
          <a:prstGeom prst="ellipse">
            <a:avLst/>
          </a:prstGeom>
          <a:solidFill>
            <a:srgbClr val="CB9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71600" y="2331720"/>
            <a:ext cx="24231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6302A"/>
                </a:solidFill>
                <a:latin typeface="Aptos"/>
              </a:rPr>
              <a:t>Phase 2 | Months 2–4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94760" y="2331720"/>
            <a:ext cx="713232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>
                <a:solidFill>
                  <a:srgbClr val="2A302D"/>
                </a:solidFill>
                <a:latin typeface="Aptos"/>
              </a:rPr>
              <a:t>Finalise product mix, line capacity, supplier quotations, facility lease and funding structure.</a:t>
            </a:r>
          </a:p>
        </p:txBody>
      </p:sp>
      <p:sp>
        <p:nvSpPr>
          <p:cNvPr id="12" name="Oval 11"/>
          <p:cNvSpPr/>
          <p:nvPr/>
        </p:nvSpPr>
        <p:spPr>
          <a:xfrm>
            <a:off x="822960" y="3291839"/>
            <a:ext cx="320040" cy="320040"/>
          </a:xfrm>
          <a:prstGeom prst="ellipse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371600" y="3246120"/>
            <a:ext cx="24231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6302A"/>
                </a:solidFill>
                <a:latin typeface="Aptos"/>
              </a:rPr>
              <a:t>Phase 3 | Months 3–6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94760" y="3246120"/>
            <a:ext cx="713232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>
                <a:solidFill>
                  <a:srgbClr val="2A302D"/>
                </a:solidFill>
                <a:latin typeface="Aptos"/>
              </a:rPr>
              <a:t>Prepare land, procure inputs, begin planting in blocks; fit out processing facility.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206240"/>
            <a:ext cx="320040" cy="320040"/>
          </a:xfrm>
          <a:prstGeom prst="ellipse">
            <a:avLst/>
          </a:prstGeom>
          <a:solidFill>
            <a:srgbClr val="CB9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371600" y="4160520"/>
            <a:ext cx="24231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6302A"/>
                </a:solidFill>
                <a:latin typeface="Aptos"/>
              </a:rPr>
              <a:t>Phase 4 | Months 5–8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94760" y="4160520"/>
            <a:ext cx="713232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>
                <a:solidFill>
                  <a:srgbClr val="2A302D"/>
                </a:solidFill>
                <a:latin typeface="Aptos"/>
              </a:rPr>
              <a:t>Install equipment, utilities, train operators, establish SOPs and conduct product trials.</a:t>
            </a:r>
          </a:p>
        </p:txBody>
      </p:sp>
      <p:sp>
        <p:nvSpPr>
          <p:cNvPr id="18" name="Oval 17"/>
          <p:cNvSpPr/>
          <p:nvPr/>
        </p:nvSpPr>
        <p:spPr>
          <a:xfrm>
            <a:off x="822960" y="5120640"/>
            <a:ext cx="320040" cy="320040"/>
          </a:xfrm>
          <a:prstGeom prst="ellipse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71600" y="5074920"/>
            <a:ext cx="24231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6302A"/>
                </a:solidFill>
                <a:latin typeface="Aptos"/>
              </a:rPr>
              <a:t>Phase 5 | Months 8–12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4760" y="5074920"/>
            <a:ext cx="713232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>
                <a:solidFill>
                  <a:srgbClr val="2A302D"/>
                </a:solidFill>
                <a:latin typeface="Aptos"/>
              </a:rPr>
              <a:t>Validate quality, secure repeat customers, commission commercial production and review unit economics.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6172200"/>
            <a:ext cx="1042416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1">
                <a:solidFill>
                  <a:srgbClr val="646E68"/>
                </a:solidFill>
                <a:latin typeface="Aptos"/>
              </a:rPr>
              <a:t>Actual timeline depends on land readiness, procurement lead times, permits, facility works and crop cycle.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1">
                <a:solidFill>
                  <a:srgbClr val="16302A"/>
                </a:solidFill>
                <a:latin typeface="Aptos"/>
              </a:rPr>
              <a:t>Investment structure &amp; 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786384"/>
            <a:ext cx="106984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900" b="1">
                <a:solidFill>
                  <a:srgbClr val="2D7049"/>
                </a:solidFill>
                <a:latin typeface="Aptos"/>
              </a:rPr>
              <a:t>DECISION REQUESTED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115568"/>
            <a:ext cx="777240" cy="50292"/>
          </a:xfrm>
          <a:prstGeom prst="rect">
            <a:avLst/>
          </a:prstGeom>
          <a:solidFill>
            <a:srgbClr val="BED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114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0">
                <a:solidFill>
                  <a:srgbClr val="646E68"/>
                </a:solidFill>
                <a:latin typeface="Aptos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1051560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>
                <a:solidFill>
                  <a:srgbClr val="16302A"/>
                </a:solidFill>
                <a:latin typeface="Aptos"/>
              </a:rPr>
              <a:t>Seeking investment / strategic partnership to establish a commercially viable cassava-to-market operation.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329184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7240" y="2331720"/>
            <a:ext cx="73152" cy="146304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8408" y="2496312"/>
            <a:ext cx="292608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Funding requirement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" y="2898648"/>
            <a:ext cx="292608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Preliminary envelope: ₦207m–₦427m, subject to feasibility and quotations.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331720"/>
            <a:ext cx="329184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34840" y="2331720"/>
            <a:ext cx="73152" cy="1463040"/>
          </a:xfrm>
          <a:prstGeom prst="rect">
            <a:avLst/>
          </a:prstGeom>
          <a:solidFill>
            <a:srgbClr val="CB9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36007" y="2496312"/>
            <a:ext cx="292608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Use of funds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7" y="2898648"/>
            <a:ext cx="292608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Farm establishment, semi-automated equipment, facility, logistics and working capital.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2331720"/>
            <a:ext cx="329184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0E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92440" y="2331720"/>
            <a:ext cx="73152" cy="1463040"/>
          </a:xfrm>
          <a:prstGeom prst="rect">
            <a:avLst/>
          </a:prstGeom>
          <a:solidFill>
            <a:srgbClr val="2D7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93608" y="2496312"/>
            <a:ext cx="292608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16302A"/>
                </a:solidFill>
                <a:latin typeface="Aptos"/>
              </a:rPr>
              <a:t>Structure to agree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3608" y="2898648"/>
            <a:ext cx="292608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>
                <a:solidFill>
                  <a:srgbClr val="2A302D"/>
                </a:solidFill>
                <a:latin typeface="Aptos"/>
              </a:rPr>
              <a:t>Equity, debt, joint venture or blended funding after financial modelling and due diligence.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4251960"/>
            <a:ext cx="1024128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>
                <a:solidFill>
                  <a:srgbClr val="16302A"/>
                </a:solidFill>
                <a:latin typeface="Aptos"/>
              </a:rPr>
              <a:t>Immediate next steps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709160"/>
            <a:ext cx="9875520" cy="1325880"/>
          </a:xfrm>
          <a:prstGeom prst="rect">
            <a:avLst/>
          </a:prstGeom>
          <a:noFill/>
        </p:spPr>
        <p:txBody>
          <a:bodyPr wrap="square" lIns="73152" rIns="45720" bIns="18288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Confirm land status and exact location in Taraba; confirm preferred products and processing capacity.</a:t>
            </a:r>
          </a:p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Obtain at least three supplier quotations and logistics proposals.</a:t>
            </a:r>
          </a:p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Complete a 3-year cash-flow model with verified prices, yields, conversion rates and buyer commitments.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6263640"/>
            <a:ext cx="1042416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1">
                <a:solidFill>
                  <a:srgbClr val="646E68"/>
                </a:solidFill>
                <a:latin typeface="Aptos"/>
              </a:rPr>
              <a:t>This presentation is a preliminary concept proposal, not an offer of securities or a guarantee of returns.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438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1">
                <a:solidFill>
                  <a:srgbClr val="16302A"/>
                </a:solidFill>
                <a:latin typeface="Aptos"/>
              </a:rPr>
              <a:t>Reference notes &amp; assumptions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786384"/>
            <a:ext cx="106984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900" b="1">
                <a:solidFill>
                  <a:srgbClr val="2D7049"/>
                </a:solidFill>
                <a:latin typeface="Aptos"/>
              </a:rPr>
              <a:t>FOR VALIDATION DURING FEASIBILITY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115568"/>
            <a:ext cx="777240" cy="50292"/>
          </a:xfrm>
          <a:prstGeom prst="rect">
            <a:avLst/>
          </a:prstGeom>
          <a:solidFill>
            <a:srgbClr val="BED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510528"/>
            <a:ext cx="41148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0">
                <a:solidFill>
                  <a:srgbClr val="646E68"/>
                </a:solidFill>
                <a:latin typeface="Aptos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10515600" cy="3291840"/>
          </a:xfrm>
          <a:prstGeom prst="rect">
            <a:avLst/>
          </a:prstGeom>
          <a:noFill/>
        </p:spPr>
        <p:txBody>
          <a:bodyPr wrap="square" lIns="73152" rIns="45720" bIns="18288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FAOSTAT, Crop production, yield and harvested area dataset (coverage through 2024; national data should be checked against local Taraba site conditions).</a:t>
            </a:r>
          </a:p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SG Farms Ltd, pro forma invoice for integrated cassava processing equipment dated 2 February 2025; published copy indicates a large integrated equipment package around ₦172.1 million. Treat as a reference point, not a current quote.</a:t>
            </a:r>
          </a:p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Local equipment marketplace listings show wide variation by capacity, configuration and supplier; verify warranties, stainless-steel food-contact surfaces, throughput, installation, spare parts and service support.</a:t>
            </a:r>
          </a:p>
          <a:p>
            <a:pPr>
              <a:spcAft>
                <a:spcPts val="1000"/>
              </a:spcAft>
              <a:defRPr sz="1400">
                <a:solidFill>
                  <a:srgbClr val="2A302D"/>
                </a:solidFill>
                <a:latin typeface="Aptos"/>
              </a:defRPr>
            </a:pPr>
            <a:r>
              <a:t>Farm yield range, project budget, rollout period and all operating assumptions in this deck are preliminary planning estimates. No profit, yield or return is guaranteed.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983480"/>
            <a:ext cx="104241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>
                <a:solidFill>
                  <a:srgbClr val="16302A"/>
                </a:solidFill>
                <a:latin typeface="Aptos"/>
              </a:rPr>
              <a:t>Online references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5394960"/>
            <a:ext cx="10515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0">
                <a:solidFill>
                  <a:srgbClr val="2D7049"/>
                </a:solidFill>
                <a:latin typeface="Aptos"/>
              </a:rPr>
              <a:t>FAOSTAT dataset: https://data.fao.org/catalog/iso/d24a448b-3b62-4c09-8c1d-4a39bb599876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5760720"/>
            <a:ext cx="10515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0">
                <a:solidFill>
                  <a:srgbClr val="2D7049"/>
                </a:solidFill>
                <a:latin typeface="Aptos"/>
              </a:rPr>
              <a:t>Equipment invoice reference: https://www.scribd.com/document/836445600/Sg-Farm-Cassava-Invoice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6126480"/>
            <a:ext cx="10515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0">
                <a:solidFill>
                  <a:srgbClr val="2D7049"/>
                </a:solidFill>
                <a:latin typeface="Aptos"/>
              </a:rPr>
              <a:t>Equipment listing reference: https://afrimash.com/shop/agricultural-equipment-section/agricultural-equipment/agro-processing-equipment/garri-processing-plant/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1887</Words>
  <Application>Microsoft Office PowerPoint</Application>
  <PresentationFormat>Custom</PresentationFormat>
  <Paragraphs>245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dc:description>generated using python-pptx</dc:description>
  <cp:lastModifiedBy>HP</cp:lastModifiedBy>
  <cp:revision>3</cp:revision>
  <dcterms:created xsi:type="dcterms:W3CDTF">2013-01-27T09:14:16Z</dcterms:created>
  <dcterms:modified xsi:type="dcterms:W3CDTF">2026-10-26T15:56:43Z</dcterms:modified>
</cp:coreProperties>
</file>